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78AF9-951E-4AF7-BE0A-3CEA4BCE3CA2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47137-BFBE-4BD0-A4FE-38867D170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2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78AF9-951E-4AF7-BE0A-3CEA4BCE3CA2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47137-BFBE-4BD0-A4FE-38867D170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78AF9-951E-4AF7-BE0A-3CEA4BCE3CA2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47137-BFBE-4BD0-A4FE-38867D170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23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78AF9-951E-4AF7-BE0A-3CEA4BCE3CA2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47137-BFBE-4BD0-A4FE-38867D170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39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78AF9-951E-4AF7-BE0A-3CEA4BCE3CA2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47137-BFBE-4BD0-A4FE-38867D170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213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78AF9-951E-4AF7-BE0A-3CEA4BCE3CA2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47137-BFBE-4BD0-A4FE-38867D170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807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78AF9-951E-4AF7-BE0A-3CEA4BCE3CA2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47137-BFBE-4BD0-A4FE-38867D170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94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78AF9-951E-4AF7-BE0A-3CEA4BCE3CA2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47137-BFBE-4BD0-A4FE-38867D170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10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78AF9-951E-4AF7-BE0A-3CEA4BCE3CA2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47137-BFBE-4BD0-A4FE-38867D170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78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78AF9-951E-4AF7-BE0A-3CEA4BCE3CA2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47137-BFBE-4BD0-A4FE-38867D170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124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78AF9-951E-4AF7-BE0A-3CEA4BCE3CA2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47137-BFBE-4BD0-A4FE-38867D170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89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78AF9-951E-4AF7-BE0A-3CEA4BCE3CA2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47137-BFBE-4BD0-A4FE-38867D1709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28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TX42lVDwA4" TargetMode="External"/><Relationship Id="rId7" Type="http://schemas.openxmlformats.org/officeDocument/2006/relationships/image" Target="../media/image2.jpg"/><Relationship Id="rId2" Type="http://schemas.openxmlformats.org/officeDocument/2006/relationships/hyperlink" Target="https://www.youtube.com/watch?v=NyDDyT1lDhA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slideshare.net/jbradfo4/bradford-213-lecture-3-four-famous-social-psychology-experiments" TargetMode="External"/><Relationship Id="rId5" Type="http://schemas.openxmlformats.org/officeDocument/2006/relationships/image" Target="../media/image1.png"/><Relationship Id="rId4" Type="http://schemas.openxmlformats.org/officeDocument/2006/relationships/hyperlink" Target="https://www.youtube.com/watch?v=PaHbACoYNS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ZwfNs1pqG0" TargetMode="External"/><Relationship Id="rId2" Type="http://schemas.openxmlformats.org/officeDocument/2006/relationships/hyperlink" Target="https://www.youtube.com/watch?v=L_LKzEqlPt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Gustave_Le_Bon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8652"/>
            <a:ext cx="9144000" cy="662894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Social Psychology: Conformity and Compliance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049338"/>
            <a:ext cx="4902200" cy="4754562"/>
          </a:xfrm>
        </p:spPr>
        <p:txBody>
          <a:bodyPr>
            <a:normAutofit/>
          </a:bodyPr>
          <a:lstStyle/>
          <a:p>
            <a:pPr algn="l"/>
            <a:endParaRPr lang="en-US" dirty="0"/>
          </a:p>
          <a:p>
            <a:pPr algn="l"/>
            <a:r>
              <a:rPr lang="en-US" dirty="0" smtClean="0"/>
              <a:t>Asch Conformity Study (1951)</a:t>
            </a:r>
          </a:p>
          <a:p>
            <a:pPr algn="l"/>
            <a:r>
              <a:rPr lang="en-US" sz="1600" dirty="0">
                <a:hlinkClick r:id="rId2"/>
              </a:rPr>
              <a:t>https://</a:t>
            </a:r>
            <a:r>
              <a:rPr lang="en-US" sz="1600" dirty="0" smtClean="0">
                <a:hlinkClick r:id="rId2"/>
              </a:rPr>
              <a:t>www.youtube.com/watch?v=NyDDyT1lDhA</a:t>
            </a:r>
            <a:r>
              <a:rPr lang="en-US" sz="1600" dirty="0" smtClean="0"/>
              <a:t> </a:t>
            </a:r>
            <a:endParaRPr lang="en-US" sz="1600" dirty="0"/>
          </a:p>
          <a:p>
            <a:pPr algn="l"/>
            <a:endParaRPr lang="en-US" sz="1600" dirty="0" smtClean="0"/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Milgram’s Compliance Study</a:t>
            </a:r>
          </a:p>
          <a:p>
            <a:pPr algn="l"/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www.youtube.com/watch?v=eTX42lVDwA4</a:t>
            </a:r>
            <a:r>
              <a:rPr lang="en-US" sz="1600" dirty="0" smtClean="0"/>
              <a:t> </a:t>
            </a:r>
          </a:p>
          <a:p>
            <a:pPr algn="l"/>
            <a:endParaRPr lang="en-US" sz="1600" dirty="0"/>
          </a:p>
          <a:p>
            <a:pPr algn="l"/>
            <a:r>
              <a:rPr lang="en-US" sz="1600" b="1" dirty="0" smtClean="0"/>
              <a:t>And … </a:t>
            </a:r>
            <a:r>
              <a:rPr lang="en-US" sz="1600" b="1" dirty="0" err="1" smtClean="0"/>
              <a:t>Derren</a:t>
            </a:r>
            <a:r>
              <a:rPr lang="en-US" sz="1600" b="1" dirty="0" smtClean="0"/>
              <a:t> Brown does it</a:t>
            </a:r>
          </a:p>
          <a:p>
            <a:pPr algn="l"/>
            <a:r>
              <a:rPr lang="en-US" sz="1600" dirty="0">
                <a:hlinkClick r:id="rId4"/>
              </a:rPr>
              <a:t>https://</a:t>
            </a:r>
            <a:r>
              <a:rPr lang="en-US" sz="1600" dirty="0" smtClean="0">
                <a:hlinkClick r:id="rId4"/>
              </a:rPr>
              <a:t>www.youtube.com/watch?v=PaHbACoYNSA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4100" y="1279815"/>
            <a:ext cx="3263900" cy="26763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09600" y="6478071"/>
            <a:ext cx="1005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www.slideshare.net/jbradfo4/bradford-213-lecture-3-four-famous-social-psychology-experiments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125" y="4414483"/>
            <a:ext cx="691515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41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92175"/>
          </a:xfrm>
        </p:spPr>
        <p:txBody>
          <a:bodyPr/>
          <a:lstStyle/>
          <a:p>
            <a:r>
              <a:rPr lang="en-US" b="1" dirty="0" smtClean="0"/>
              <a:t>The Stanford Prison Experiment             </a:t>
            </a:r>
            <a:r>
              <a:rPr lang="en-US" sz="2000" dirty="0" smtClean="0">
                <a:hlinkClick r:id="rId2"/>
              </a:rPr>
              <a:t>Video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92174"/>
            <a:ext cx="10515600" cy="59658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1.  How did each of the following play a role in the events that occurred during the Stanford Prison Experiment?  Define each term and discuss each one in relation to the experiment.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Normative Influence			</a:t>
            </a:r>
            <a:r>
              <a:rPr lang="en-US" dirty="0"/>
              <a:t>	</a:t>
            </a:r>
            <a:r>
              <a:rPr lang="en-US" dirty="0" smtClean="0"/>
              <a:t>h.  </a:t>
            </a:r>
            <a:r>
              <a:rPr lang="en-US" dirty="0"/>
              <a:t>Conformity</a:t>
            </a: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Informational Influence			i.  </a:t>
            </a:r>
            <a:r>
              <a:rPr lang="en-US" dirty="0"/>
              <a:t>Compliance</a:t>
            </a: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Fundamental Attribution Error		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err="1" smtClean="0"/>
              <a:t>Deindividuation</a:t>
            </a: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Depersonalization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Diffusion of Responsibility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Locus of Control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 startAt="2"/>
            </a:pPr>
            <a:r>
              <a:rPr lang="en-US" dirty="0" smtClean="0"/>
              <a:t>Why </a:t>
            </a:r>
            <a:r>
              <a:rPr lang="en-US" dirty="0" smtClean="0"/>
              <a:t>do you think the Stanford Prison Experiment results were never published in a peer reviewed journal</a:t>
            </a:r>
            <a:r>
              <a:rPr lang="en-US" dirty="0"/>
              <a:t>? 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sz="1900" dirty="0"/>
              <a:t> </a:t>
            </a:r>
            <a:r>
              <a:rPr lang="en-US" sz="1900" dirty="0" smtClean="0"/>
              <a:t>			</a:t>
            </a:r>
            <a:r>
              <a:rPr lang="en-US" sz="1500" dirty="0" smtClean="0"/>
              <a:t>Abu Ghraib connection: </a:t>
            </a:r>
            <a:r>
              <a:rPr lang="en-US" sz="1500" dirty="0" smtClean="0">
                <a:hlinkClick r:id="rId3"/>
              </a:rPr>
              <a:t>https</a:t>
            </a:r>
            <a:r>
              <a:rPr lang="en-US" sz="1500" dirty="0">
                <a:hlinkClick r:id="rId3"/>
              </a:rPr>
              <a:t>://</a:t>
            </a:r>
            <a:r>
              <a:rPr lang="en-US" sz="1500" dirty="0" smtClean="0">
                <a:hlinkClick r:id="rId3"/>
              </a:rPr>
              <a:t>www.youtube.com/watch?v=sZwfNs1pqG0</a:t>
            </a:r>
            <a:r>
              <a:rPr lang="en-US" sz="1500" dirty="0" smtClean="0"/>
              <a:t> 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41507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3145" y="981145"/>
            <a:ext cx="673095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1. Keep the dogma simple. Make only 1 or 2 points.</a:t>
            </a:r>
          </a:p>
          <a:p>
            <a:endParaRPr lang="en-US" dirty="0"/>
          </a:p>
          <a:p>
            <a:r>
              <a:rPr lang="en-US" dirty="0"/>
              <a:t>2. Be forthright and powerfully direct. Speak only in the telling or ordering mode.</a:t>
            </a:r>
          </a:p>
          <a:p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/>
              <a:t>. As much as possible, reduce concepts down into stereotypes which are black and white.</a:t>
            </a:r>
          </a:p>
          <a:p>
            <a:endParaRPr lang="en-US" dirty="0"/>
          </a:p>
          <a:p>
            <a:r>
              <a:rPr lang="en-US" dirty="0"/>
              <a:t>4. Speak to people’s emotions and stir them constantly.</a:t>
            </a:r>
          </a:p>
          <a:p>
            <a:endParaRPr lang="en-US" dirty="0"/>
          </a:p>
          <a:p>
            <a:r>
              <a:rPr lang="en-US" dirty="0"/>
              <a:t>5. Use lots of repetition; repeat your points over and over again.</a:t>
            </a:r>
          </a:p>
          <a:p>
            <a:endParaRPr lang="en-US" dirty="0"/>
          </a:p>
          <a:p>
            <a:r>
              <a:rPr lang="en-US" dirty="0"/>
              <a:t>6. Forget literary beauty, scientific reasoning, balance, or novelty.</a:t>
            </a:r>
          </a:p>
          <a:p>
            <a:endParaRPr lang="en-US" dirty="0"/>
          </a:p>
          <a:p>
            <a:r>
              <a:rPr lang="en-US" dirty="0"/>
              <a:t>7. Focus solely on convincing people and creating zealots.</a:t>
            </a:r>
          </a:p>
          <a:p>
            <a:endParaRPr lang="en-US" dirty="0"/>
          </a:p>
          <a:p>
            <a:r>
              <a:rPr lang="en-US" dirty="0"/>
              <a:t>8. Find slogans which can be used to drive the movement forward.</a:t>
            </a:r>
          </a:p>
        </p:txBody>
      </p:sp>
      <p:sp>
        <p:nvSpPr>
          <p:cNvPr id="5" name="Rectangle 4"/>
          <p:cNvSpPr/>
          <p:nvPr/>
        </p:nvSpPr>
        <p:spPr>
          <a:xfrm>
            <a:off x="673145" y="6063734"/>
            <a:ext cx="1625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Gustave Le Bon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3145" y="264366"/>
            <a:ext cx="4476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The Psychology of the Crowd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140700" y="787586"/>
            <a:ext cx="355600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Fomenting formula:</a:t>
            </a:r>
          </a:p>
          <a:p>
            <a:pPr marL="342900" indent="-342900">
              <a:buAutoNum type="arabicPeriod"/>
            </a:pPr>
            <a:r>
              <a:rPr lang="en-US" dirty="0" smtClean="0"/>
              <a:t>Point out commonality among those gathered</a:t>
            </a:r>
          </a:p>
          <a:p>
            <a:pPr marL="342900" indent="-342900">
              <a:buAutoNum type="arabicPeriod"/>
            </a:pPr>
            <a:r>
              <a:rPr lang="en-US" dirty="0" smtClean="0"/>
              <a:t>Stir up emotions of fear and anger</a:t>
            </a:r>
          </a:p>
          <a:p>
            <a:pPr marL="342900" indent="-342900">
              <a:buAutoNum type="arabicPeriod"/>
            </a:pPr>
            <a:r>
              <a:rPr lang="en-US" dirty="0" smtClean="0"/>
              <a:t>Invoke a higher power, speaker appoints himself the agent of that power</a:t>
            </a:r>
          </a:p>
          <a:p>
            <a:pPr marL="342900" indent="-342900">
              <a:buAutoNum type="arabicPeriod"/>
            </a:pPr>
            <a:r>
              <a:rPr lang="en-US" dirty="0" smtClean="0"/>
              <a:t>Once crowd ‘buys in’:</a:t>
            </a:r>
          </a:p>
          <a:p>
            <a:pPr marL="800100" lvl="1" indent="-342900">
              <a:buAutoNum type="arabicPeriod"/>
            </a:pPr>
            <a:r>
              <a:rPr lang="en-US" dirty="0" smtClean="0"/>
              <a:t>Give higher power’s ‘solution’</a:t>
            </a:r>
          </a:p>
          <a:p>
            <a:pPr marL="800100" lvl="1" indent="-342900">
              <a:buAutoNum type="arabicPeriod"/>
            </a:pPr>
            <a:r>
              <a:rPr lang="en-US" dirty="0" smtClean="0"/>
              <a:t>Proclaim that carrying out the solution is a victory for commonality and higher power</a:t>
            </a:r>
          </a:p>
          <a:p>
            <a:pPr marL="800100" lvl="1" indent="-342900"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0197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3100" y="584200"/>
            <a:ext cx="8485143" cy="57246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Human Subjects Protocol</a:t>
            </a:r>
          </a:p>
          <a:p>
            <a:endParaRPr lang="en-US" dirty="0"/>
          </a:p>
          <a:p>
            <a:r>
              <a:rPr lang="en-US" sz="2800" b="1" dirty="0" smtClean="0"/>
              <a:t>Informed Consent for participation in scientific research</a:t>
            </a:r>
          </a:p>
          <a:p>
            <a:endParaRPr lang="en-US" sz="2400" b="1" dirty="0" smtClean="0"/>
          </a:p>
          <a:p>
            <a:pPr marL="342900" indent="-342900">
              <a:buAutoNum type="arabicPeriod"/>
            </a:pPr>
            <a:r>
              <a:rPr lang="en-US" sz="2400" dirty="0" smtClean="0"/>
              <a:t>Goals of study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 smtClean="0"/>
              <a:t>Benefits of research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 smtClean="0"/>
              <a:t>Risks involved</a:t>
            </a:r>
          </a:p>
          <a:p>
            <a:pPr marL="1257300" lvl="2" indent="-342900">
              <a:buAutoNum type="arabicPeriod"/>
            </a:pPr>
            <a:r>
              <a:rPr lang="en-US" sz="2400" dirty="0" smtClean="0"/>
              <a:t>Deception</a:t>
            </a:r>
          </a:p>
          <a:p>
            <a:pPr marL="1257300" lvl="2" indent="-342900">
              <a:buAutoNum type="arabicPeriod"/>
            </a:pPr>
            <a:r>
              <a:rPr lang="en-US" sz="2400" dirty="0" smtClean="0"/>
              <a:t>Psychological stress</a:t>
            </a:r>
          </a:p>
          <a:p>
            <a:pPr marL="1257300" lvl="2" indent="-342900">
              <a:buAutoNum type="arabicPeriod"/>
            </a:pPr>
            <a:r>
              <a:rPr lang="en-US" sz="2400" dirty="0" smtClean="0"/>
              <a:t>Invasiveness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Anonymity/Confidentiality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Compensation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Voluntary nature of involvement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Debriefing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400" dirty="0" smtClean="0"/>
              <a:t>Experimenter contact information</a:t>
            </a:r>
          </a:p>
        </p:txBody>
      </p:sp>
    </p:spTree>
    <p:extLst>
      <p:ext uri="{BB962C8B-B14F-4D97-AF65-F5344CB8AC3E}">
        <p14:creationId xmlns:p14="http://schemas.microsoft.com/office/powerpoint/2010/main" val="20251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928</TotalTime>
  <Words>284</Words>
  <Application>Microsoft Office PowerPoint</Application>
  <PresentationFormat>Widescreen</PresentationFormat>
  <Paragraphs>63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Social Psychology: Conformity and Compliance</vt:lpstr>
      <vt:lpstr>The Stanford Prison Experiment             Video</vt:lpstr>
      <vt:lpstr>PowerPoint Presentation</vt:lpstr>
      <vt:lpstr>PowerPoint Presentation</vt:lpstr>
    </vt:vector>
  </TitlesOfParts>
  <Company>LUHSD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Psychology</dc:title>
  <dc:creator>Sean Clarke</dc:creator>
  <cp:lastModifiedBy>Sean Clarke</cp:lastModifiedBy>
  <cp:revision>25</cp:revision>
  <dcterms:created xsi:type="dcterms:W3CDTF">2015-04-28T19:55:39Z</dcterms:created>
  <dcterms:modified xsi:type="dcterms:W3CDTF">2017-04-06T18:54:24Z</dcterms:modified>
</cp:coreProperties>
</file>